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4" r:id="rId14"/>
    <p:sldId id="28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Helvetica Neue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13">
          <p15:clr>
            <a:srgbClr val="747775"/>
          </p15:clr>
        </p15:guide>
        <p15:guide id="2" pos="1519">
          <p15:clr>
            <a:srgbClr val="747775"/>
          </p15:clr>
        </p15:guide>
        <p15:guide id="3" pos="4241">
          <p15:clr>
            <a:srgbClr val="747775"/>
          </p15:clr>
        </p15:guide>
        <p15:guide id="4" orient="horz" pos="25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9" y="75"/>
      </p:cViewPr>
      <p:guideLst>
        <p:guide orient="horz" pos="713"/>
        <p:guide pos="1519"/>
        <p:guide pos="4241"/>
        <p:guide orient="horz" pos="2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:notes"/>
          <p:cNvSpPr txBox="1">
            <a:spLocks noGrp="1"/>
          </p:cNvSpPr>
          <p:nvPr>
            <p:ph type="body" idx="1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:notes"/>
          <p:cNvSpPr txBox="1">
            <a:spLocks noGrp="1"/>
          </p:cNvSpPr>
          <p:nvPr>
            <p:ph type="sldNum" idx="12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0731aec4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0731aec46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002ad999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002ad999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002ad999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002ad999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724c2a3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724c2a3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6002ad999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6002ad999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6002ad999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6002ad999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6002ad999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6002ad999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002ad999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002ad999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002ad999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6002ad999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6002ad999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6002ad999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4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:notes"/>
          <p:cNvSpPr txBox="1">
            <a:spLocks noGrp="1"/>
          </p:cNvSpPr>
          <p:nvPr>
            <p:ph type="sldNum" idx="12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002ad999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6002ad999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002ad999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002ad9993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002ad999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6002ad999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002ad9993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002ad9993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002ad9993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002ad9993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002ad9993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002ad9993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002ad999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002ad9993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002ad999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002ad999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c72f58a7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21444" y="1143001"/>
            <a:ext cx="2815200" cy="308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c72f58a701_0_0:notes"/>
          <p:cNvSpPr txBox="1">
            <a:spLocks noGrp="1"/>
          </p:cNvSpPr>
          <p:nvPr>
            <p:ph type="body" idx="1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g1c72f58a701_0_0:notes"/>
          <p:cNvSpPr txBox="1">
            <a:spLocks noGrp="1"/>
          </p:cNvSpPr>
          <p:nvPr>
            <p:ph type="sldNum" idx="12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002ad99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002ad99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002ad9993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021444" y="1143001"/>
            <a:ext cx="2815200" cy="3084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6002ad9993_0_4:notes"/>
          <p:cNvSpPr txBox="1">
            <a:spLocks noGrp="1"/>
          </p:cNvSpPr>
          <p:nvPr>
            <p:ph type="body" idx="1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26002ad9993_0_4:notes"/>
          <p:cNvSpPr txBox="1">
            <a:spLocks noGrp="1"/>
          </p:cNvSpPr>
          <p:nvPr>
            <p:ph type="sldNum" idx="12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25" tIns="47600" rIns="95225" bIns="476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002ad999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002ad999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02ad999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02ad999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002ad9993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002ad9993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02ad999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02ad999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85d763898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85d763898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Title and caption 2">
  <p:cSld name="Picture with Title and caption_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>
            <a:spLocks noGrp="1"/>
          </p:cNvSpPr>
          <p:nvPr>
            <p:ph type="pic" idx="2"/>
          </p:nvPr>
        </p:nvSpPr>
        <p:spPr>
          <a:xfrm>
            <a:off x="0" y="446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8231" y="844153"/>
            <a:ext cx="1124400" cy="440700"/>
          </a:xfrm>
          <a:prstGeom prst="rect">
            <a:avLst/>
          </a:prstGeom>
          <a:solidFill>
            <a:schemeClr val="lt1">
              <a:alpha val="65880"/>
            </a:schemeClr>
          </a:solidFill>
          <a:ln>
            <a:noFill/>
          </a:ln>
        </p:spPr>
        <p:txBody>
          <a:bodyPr spcFirstLastPara="1" wrap="square" lIns="162000" tIns="81000" rIns="162000" bIns="81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3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0" tIns="0" rIns="170100" bIns="0" anchor="t" anchorCtr="0">
            <a:noAutofit/>
          </a:bodyPr>
          <a:lstStyle>
            <a:lvl1pPr marL="457200" marR="0" lvl="0" indent="-22860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cture slide">
  <p:cSld name="Lecture slide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2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>
            <a:spLocks noGrp="1"/>
          </p:cNvSpPr>
          <p:nvPr>
            <p:ph type="pic" idx="2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Chapter Title 1">
  <p:cSld name="Empty Slide_1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>
            <a:spLocks noGrp="1"/>
          </p:cNvSpPr>
          <p:nvPr>
            <p:ph type="pic" idx="2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r="39124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>
            <a:spLocks noGrp="1"/>
          </p:cNvSpPr>
          <p:nvPr>
            <p:ph type="subTitle" idx="1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ject Slide">
  <p:cSld name="Project Slide">
    <p:bg>
      <p:bgPr>
        <a:solidFill>
          <a:schemeClr val="l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Title and caption">
  <p:cSld name="Picture with Title and 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>
            <a:spLocks noGrp="1"/>
          </p:cNvSpPr>
          <p:nvPr>
            <p:ph type="pic" idx="2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>
  <p:cSld name="Empty Slid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Title and caption 1">
  <p:cSld name="Picture with Title and caption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>
            <a:spLocks noGrp="1"/>
          </p:cNvSpPr>
          <p:nvPr>
            <p:ph type="pic" idx="2"/>
          </p:nvPr>
        </p:nvSpPr>
        <p:spPr>
          <a:xfrm>
            <a:off x="0" y="446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body" idx="1"/>
          </p:nvPr>
        </p:nvSpPr>
        <p:spPr>
          <a:xfrm>
            <a:off x="8231" y="844153"/>
            <a:ext cx="1124400" cy="440700"/>
          </a:xfrm>
          <a:prstGeom prst="rect">
            <a:avLst/>
          </a:prstGeom>
          <a:solidFill>
            <a:schemeClr val="lt1">
              <a:alpha val="65880"/>
            </a:schemeClr>
          </a:solidFill>
          <a:ln>
            <a:noFill/>
          </a:ln>
        </p:spPr>
        <p:txBody>
          <a:bodyPr spcFirstLastPara="1" wrap="square" lIns="162000" tIns="81000" rIns="162000" bIns="810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spcFirstLastPara="1" wrap="square" lIns="0" tIns="0" rIns="170100" bIns="0" anchor="t" anchorCtr="0">
            <a:noAutofit/>
          </a:bodyPr>
          <a:lstStyle>
            <a:lvl1pPr marL="457200" marR="0" lvl="0" indent="-228600" algn="r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u/0/folders/1I4JZOAg-0W1dKTM08mIpbMiPQx6KwtJ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Iv-EcX9t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q=John+Medea&amp;rlz=1C5CHFA_enCH897CH899&amp;source=lnms&amp;tbm=isch&amp;sa=X&amp;ved=2ahUKEwjS3srXvLn6AhW2hf0HHeq1BWwQ_AUoAXoECAIQAw&amp;biw=1600&amp;bih=670&amp;dpr=1.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/>
        </p:nvSpPr>
        <p:spPr>
          <a:xfrm>
            <a:off x="406669" y="-141972"/>
            <a:ext cx="7344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Computational Artists 2024: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23050" y="1131750"/>
            <a:ext cx="3000000" cy="26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Nicolas Benjamin Boscoboinik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Daniela Larbalestier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Lais Hotz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Alim Battal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Spyros Pyrgiotis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Marc Ribert Arqués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Ioanna Tatouli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Pluem Pongpisal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Guillem H Camarasa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Konstantina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Yen-Ting Liu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Sian-Jyun Chen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Dalila Romero Zenker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David Villegas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/>
        </p:nvSpPr>
        <p:spPr>
          <a:xfrm>
            <a:off x="559069" y="10428"/>
            <a:ext cx="7344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Assignment 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998675" y="1353050"/>
            <a:ext cx="73449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Submission : Monday morning (9am - 11am)</a:t>
            </a:r>
            <a:endParaRPr sz="1800"/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 i="1"/>
              <a:t>“Create your own piece of art departing from an existing one”</a:t>
            </a:r>
            <a:endParaRPr sz="1800" i="1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Prepare a brief presentation of your work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Upload your presentation to </a:t>
            </a:r>
            <a:r>
              <a:rPr lang="en-GB" sz="1800" u="sng">
                <a:solidFill>
                  <a:schemeClr val="hlink"/>
                </a:solidFill>
                <a:hlinkClick r:id="rId3"/>
              </a:rPr>
              <a:t>this Google Drive folder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Take a screenshot of your artwork and upload to Moodle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○"/>
            </a:pPr>
            <a:r>
              <a:rPr lang="en-GB" sz="1800" i="1"/>
              <a:t>(Format - ComputationalArt_YourName.jpg  or .png)</a:t>
            </a:r>
            <a:endParaRPr sz="1800" i="1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 sz="1800"/>
              <a:t>Upload the code as a GHX file on Moodle</a:t>
            </a:r>
            <a:endParaRPr sz="1800"/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○"/>
            </a:pPr>
            <a:r>
              <a:rPr lang="en-GB" sz="1800" i="1"/>
              <a:t>(Format - ComputationalArt_YourName.ghx)</a:t>
            </a:r>
            <a:endParaRPr sz="1800" i="1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/>
        </p:nvSpPr>
        <p:spPr>
          <a:xfrm>
            <a:off x="899550" y="2307602"/>
            <a:ext cx="73449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/>
              <a:t>Computational Artists of 2020-2025</a:t>
            </a:r>
            <a:endParaRPr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8F82302-3806-2456-CEF2-F17023206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01098" y="-405373"/>
            <a:ext cx="4205087" cy="560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6;p24">
            <a:extLst>
              <a:ext uri="{FF2B5EF4-FFF2-40B4-BE49-F238E27FC236}">
                <a16:creationId xmlns:a16="http://schemas.microsoft.com/office/drawing/2014/main" id="{E63FCDAD-DD9F-E9E3-3753-AF26FD2917C3}"/>
              </a:ext>
            </a:extLst>
          </p:cNvPr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-GB" sz="1800" dirty="0" err="1"/>
              <a:t>JimChen</a:t>
            </a:r>
            <a:endParaRPr sz="18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20739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FFC44ABA-146D-9377-98DB-6C0D482D6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12426" y="920180"/>
            <a:ext cx="4276214" cy="297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6;p24">
            <a:extLst>
              <a:ext uri="{FF2B5EF4-FFF2-40B4-BE49-F238E27FC236}">
                <a16:creationId xmlns:a16="http://schemas.microsoft.com/office/drawing/2014/main" id="{24A5E2C7-C891-63FF-282A-63E5B694AD57}"/>
              </a:ext>
            </a:extLst>
          </p:cNvPr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highlight>
                  <a:srgbClr val="FFFFFF"/>
                </a:highlight>
              </a:rPr>
              <a:t>Marc Ribert</a:t>
            </a:r>
            <a:endParaRPr sz="1800" dirty="0">
              <a:highlight>
                <a:srgbClr val="FFFFFF"/>
              </a:highlight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F8B8575-6297-0B84-6178-A8E83CCB1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46" y="112168"/>
            <a:ext cx="3506959" cy="460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306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250" y="0"/>
            <a:ext cx="651967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 dirty="0">
                <a:highlight>
                  <a:srgbClr val="FFFFFF"/>
                </a:highlight>
              </a:rPr>
              <a:t>Joana Tomaz</a:t>
            </a:r>
            <a:endParaRPr sz="18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24" y="311113"/>
            <a:ext cx="4646400" cy="452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Ko Tsuruta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6876475" y="3610500"/>
            <a:ext cx="21120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“Inspired by Roman Verostko</a:t>
            </a:r>
            <a:r>
              <a:rPr lang="en-GB" sz="1050" i="1">
                <a:highlight>
                  <a:srgbClr val="FFFFFF"/>
                </a:highlight>
              </a:rPr>
              <a:t>, t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he drawing expresses </a:t>
            </a:r>
            <a:r>
              <a:rPr lang="en-GB" sz="1050" i="1">
                <a:highlight>
                  <a:srgbClr val="FFFFFF"/>
                </a:highlight>
              </a:rPr>
              <a:t>the f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eeling when we enter </a:t>
            </a:r>
            <a:r>
              <a:rPr lang="en-GB" sz="1050" i="1">
                <a:highlight>
                  <a:srgbClr val="FFFFFF"/>
                </a:highlight>
              </a:rPr>
              <a:t>a colorful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 labyrinth”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Beril Önalan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6876475" y="3610500"/>
            <a:ext cx="21120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A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n homage to Vera Molnar, the 'Grande Dame' of digital art”</a:t>
            </a:r>
            <a:endParaRPr i="1"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t="436" b="426"/>
          <a:stretch/>
        </p:blipFill>
        <p:spPr>
          <a:xfrm>
            <a:off x="2304956" y="451700"/>
            <a:ext cx="2305151" cy="222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4">
            <a:alphaModFix/>
          </a:blip>
          <a:srcRect t="445" b="455"/>
          <a:stretch/>
        </p:blipFill>
        <p:spPr>
          <a:xfrm>
            <a:off x="4533906" y="451700"/>
            <a:ext cx="2305154" cy="2223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 rotWithShape="1">
          <a:blip r:embed="rId5">
            <a:alphaModFix/>
          </a:blip>
          <a:srcRect t="436" b="426"/>
          <a:stretch/>
        </p:blipFill>
        <p:spPr>
          <a:xfrm>
            <a:off x="2304956" y="2675375"/>
            <a:ext cx="2305151" cy="2223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6">
            <a:alphaModFix/>
          </a:blip>
          <a:srcRect t="436" b="426"/>
          <a:stretch/>
        </p:blipFill>
        <p:spPr>
          <a:xfrm>
            <a:off x="4533906" y="2675375"/>
            <a:ext cx="2305151" cy="2223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Yan Fen Chan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6887575" y="2399600"/>
            <a:ext cx="2112000" cy="21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H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oundstooth is a duotone textile pattern characterized by broken checks or abstract four-pointed shapes, often in black and white, although other colours are used.  </a:t>
            </a:r>
            <a:r>
              <a:rPr lang="en-GB" sz="1050" i="1">
                <a:highlight>
                  <a:srgbClr val="FFFFFF"/>
                </a:highlight>
              </a:rPr>
              <a:t>One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 unit of houndstooth is </a:t>
            </a:r>
            <a:r>
              <a:rPr lang="en-GB" sz="1050" i="1">
                <a:highlight>
                  <a:srgbClr val="FFFFFF"/>
                </a:highlight>
              </a:rPr>
              <a:t>a combination of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 3 shapes, it's simple but after using move, rotate, random function, the whole image becomes vivid</a:t>
            </a:r>
            <a:r>
              <a:rPr lang="en-GB" sz="1050" i="1">
                <a:highlight>
                  <a:srgbClr val="FFFFFF"/>
                </a:highlight>
              </a:rPr>
              <a:t>”</a:t>
            </a:r>
            <a:endParaRPr sz="1050" i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t="139" b="139"/>
          <a:stretch/>
        </p:blipFill>
        <p:spPr>
          <a:xfrm>
            <a:off x="2487550" y="899900"/>
            <a:ext cx="4168909" cy="404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Simon Griffioen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6876475" y="3610500"/>
            <a:ext cx="2112000" cy="12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“Inspiration : Roman Verostko</a:t>
            </a:r>
            <a:endParaRPr sz="1050" i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Method : B-Spline exploration, gaussian distribution”</a:t>
            </a:r>
            <a:endParaRPr sz="1050" i="1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0386" y="55525"/>
            <a:ext cx="2823238" cy="50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4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Digital Fabrication</a:t>
            </a:r>
            <a:endParaRPr sz="4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Can a computer create art?</a:t>
            </a:r>
            <a:endParaRPr sz="1400" b="0" i="0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body" idx="2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/>
              <a:t>Generative Art</a:t>
            </a:r>
            <a:endParaRPr sz="14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869" y="3671945"/>
            <a:ext cx="908302" cy="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67798" y="3617066"/>
            <a:ext cx="908962" cy="50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1368" y="3676150"/>
            <a:ext cx="141123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72859" y="3659473"/>
            <a:ext cx="715923" cy="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1957" y="37185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Chengyuan Wei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877125" y="251067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P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lace a 4 point B-spline in a square, each point take a corner of the square. 2 points are the start and the end of the curve and an other 2 are the contr</a:t>
            </a:r>
            <a:r>
              <a:rPr lang="en-GB" sz="1050" i="1">
                <a:highlight>
                  <a:srgbClr val="FFFFFF"/>
                </a:highlight>
              </a:rPr>
              <a:t>o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l points. the picking sequence is random, so within the randomness there are 4 different patterns each one ha</a:t>
            </a:r>
            <a:r>
              <a:rPr lang="en-GB" sz="1050" i="1">
                <a:highlight>
                  <a:srgbClr val="FFFFFF"/>
                </a:highlight>
              </a:rPr>
              <a:t>s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 4 different orientations, thus in total 16 variations”</a:t>
            </a:r>
            <a:endParaRPr i="1"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99" y="595511"/>
            <a:ext cx="4370225" cy="421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Wenjun Liu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884" y="466125"/>
            <a:ext cx="4324226" cy="42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6972450" y="38883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 </a:t>
            </a:r>
            <a:r>
              <a:rPr lang="en-GB" sz="1050" i="1">
                <a:highlight>
                  <a:srgbClr val="FFFFFF"/>
                </a:highlight>
              </a:rPr>
              <a:t>Wirls into Voronoi cells, using a recursive function 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Ming Yang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l="11405" t="9276" r="10310" b="12439"/>
          <a:stretch/>
        </p:blipFill>
        <p:spPr>
          <a:xfrm>
            <a:off x="2148400" y="466125"/>
            <a:ext cx="4387649" cy="421124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Custom Trigonometric Function with circles of varying radius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550" y="447050"/>
            <a:ext cx="4324909" cy="421124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El Mehdi Belyasmine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Archipelago of monuments, random rectangles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Vincent Woerndl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31" name="Google Shape;231;p33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Homage to Malevich, squares and noise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374" y="466125"/>
            <a:ext cx="4211240" cy="4211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Ana Ascic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“Replication of </a:t>
            </a:r>
            <a:r>
              <a:rPr lang="en-GB" sz="1050" i="1">
                <a:highlight>
                  <a:srgbClr val="FFFFFF"/>
                </a:highlight>
              </a:rPr>
              <a:t>Georg Nees (“Untitled’ [red black])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1675" y="227825"/>
            <a:ext cx="3460650" cy="468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Ian Law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Method: directed (random) walker moving from left to right. Library of shapes are used to fill in the nodes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  <p:pic>
        <p:nvPicPr>
          <p:cNvPr id="246" name="Google Shape;246;p35"/>
          <p:cNvPicPr preferRelativeResize="0"/>
          <p:nvPr/>
        </p:nvPicPr>
        <p:blipFill rotWithShape="1">
          <a:blip r:embed="rId3">
            <a:alphaModFix/>
          </a:blip>
          <a:srcRect r="2229" b="2400"/>
          <a:stretch/>
        </p:blipFill>
        <p:spPr>
          <a:xfrm>
            <a:off x="2217175" y="210563"/>
            <a:ext cx="4709650" cy="472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Eleni Alexi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6881900" y="3568925"/>
            <a:ext cx="21120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Roll the Dice three times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438" y="548388"/>
            <a:ext cx="4099130" cy="404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/>
        </p:nvSpPr>
        <p:spPr>
          <a:xfrm>
            <a:off x="267250" y="1868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Jerry Lee</a:t>
            </a:r>
            <a:endParaRPr sz="1800">
              <a:highlight>
                <a:srgbClr val="FFFFFF"/>
              </a:highlight>
            </a:endParaRPr>
          </a:p>
        </p:txBody>
      </p:sp>
      <p:sp>
        <p:nvSpPr>
          <p:cNvPr id="259" name="Google Shape;259;p37"/>
          <p:cNvSpPr txBox="1"/>
          <p:nvPr/>
        </p:nvSpPr>
        <p:spPr>
          <a:xfrm>
            <a:off x="7650475" y="2386500"/>
            <a:ext cx="1410600" cy="21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“</a:t>
            </a:r>
            <a:r>
              <a:rPr lang="en-GB" sz="1050" i="1">
                <a:highlight>
                  <a:srgbClr val="FFFFFF"/>
                </a:highlight>
              </a:rPr>
              <a:t>Recursion method</a:t>
            </a:r>
            <a:r>
              <a:rPr lang="en-GB" sz="1050" i="1">
                <a:solidFill>
                  <a:srgbClr val="000000"/>
                </a:solidFill>
                <a:highlight>
                  <a:srgbClr val="FFFFFF"/>
                </a:highlight>
              </a:rPr>
              <a:t>”</a:t>
            </a:r>
            <a:endParaRPr i="1"/>
          </a:p>
        </p:txBody>
      </p:sp>
      <p:pic>
        <p:nvPicPr>
          <p:cNvPr id="260" name="Google Shape;2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669" y="833198"/>
            <a:ext cx="3024179" cy="1720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174" y="833198"/>
            <a:ext cx="3024179" cy="1720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9498" y="2589818"/>
            <a:ext cx="3024527" cy="1720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9998" y="2589818"/>
            <a:ext cx="3024527" cy="1720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8"/>
          <p:cNvSpPr txBox="1"/>
          <p:nvPr/>
        </p:nvSpPr>
        <p:spPr>
          <a:xfrm>
            <a:off x="406669" y="-141972"/>
            <a:ext cx="7344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Books?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 rotWithShape="1">
          <a:blip r:embed="rId3">
            <a:alphaModFix/>
          </a:blip>
          <a:srcRect l="18801" t="8082" r="8576" b="5104"/>
          <a:stretch/>
        </p:blipFill>
        <p:spPr>
          <a:xfrm>
            <a:off x="3117525" y="104325"/>
            <a:ext cx="2908951" cy="493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4" descr="John Whitney, Sr. (April 8, 1917 – September 22, 1995) was an American animator, composer and inventor, widely considered to be one of the fathers of computer animation.&#10;https://en.wikipedia.org/wiki/John_Whitney_(animator)&#10;&#10;see more:&#10;https://archive.org/details/experimentsinmotiongraphics" title="John Whitney -  Experiments in motion graphics 1968 - Generative graphic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1400" y="-121200"/>
            <a:ext cx="7181200" cy="53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6750" y="69675"/>
            <a:ext cx="2710801" cy="469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5" y="118200"/>
            <a:ext cx="3020599" cy="457227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highlight>
                  <a:srgbClr val="FFFFFF"/>
                </a:highlight>
              </a:rPr>
              <a:t>Georg Nees</a:t>
            </a:r>
            <a:endParaRPr sz="1800">
              <a:highlight>
                <a:schemeClr val="lt1"/>
              </a:highlight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5">
            <a:alphaModFix/>
          </a:blip>
          <a:srcRect l="57956" t="2293" r="9574" b="8809"/>
          <a:stretch/>
        </p:blipFill>
        <p:spPr>
          <a:xfrm>
            <a:off x="6111725" y="42000"/>
            <a:ext cx="2862900" cy="45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t="367" b="367"/>
          <a:stretch/>
        </p:blipFill>
        <p:spPr>
          <a:xfrm>
            <a:off x="79600" y="278900"/>
            <a:ext cx="4405105" cy="4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 txBox="1"/>
          <p:nvPr/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</a:rPr>
              <a:t>Manfred Mohr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8900"/>
            <a:ext cx="4488450" cy="44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8" y="364250"/>
            <a:ext cx="4270598" cy="42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</a:rPr>
              <a:t>Vera Molnar</a:t>
            </a:r>
            <a:endParaRPr sz="1800">
              <a:highlight>
                <a:srgbClr val="FFFFFF"/>
              </a:highlight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4">
            <a:alphaModFix/>
          </a:blip>
          <a:srcRect l="5526" t="6061" r="2051" b="25445"/>
          <a:stretch/>
        </p:blipFill>
        <p:spPr>
          <a:xfrm>
            <a:off x="4476488" y="364250"/>
            <a:ext cx="4518925" cy="42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l="22232" t="5076" r="21891" b="56050"/>
          <a:stretch/>
        </p:blipFill>
        <p:spPr>
          <a:xfrm>
            <a:off x="4648200" y="76200"/>
            <a:ext cx="4411974" cy="462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5" y="97550"/>
            <a:ext cx="4474475" cy="46247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800">
                <a:highlight>
                  <a:srgbClr val="FFFFFF"/>
                </a:highlight>
              </a:rPr>
              <a:t>Frieder Nake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046175" y="1066525"/>
            <a:ext cx="2869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Manuel Barbadillo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Ben Laposky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Paul Braun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Laurie Spiegel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Kenneth Knowlton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Lillian Schwartz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Leon Harmon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Herbert W. Franke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Michael Noll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406669" y="-141972"/>
            <a:ext cx="7344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More artists to check out 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4403025" y="1151800"/>
            <a:ext cx="2869500" cy="36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Hiroshi Kawano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Charles Csuri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Harold Cohen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Roman Verostko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Desmond Paul Henry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800"/>
              <a:t>Mark Wilson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Bela Julesz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Madea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/>
        </p:nvSpPr>
        <p:spPr>
          <a:xfrm>
            <a:off x="406669" y="-141972"/>
            <a:ext cx="7344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/>
              <a:t>Computational Artists 2023: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723050" y="1131750"/>
            <a:ext cx="30000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Giacomo Montiani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Junjie Huang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Chia-Hsuan Chao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Paul Jaeggi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Benhur Baiju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Joana Francisco Tomaz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Kai Hsun Yeh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Jiaxiang Luo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Wataru Nomura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Amir Ali Amini-Aghdam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Megi Sinani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Kevin Seav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Panayiotis Papacharalambous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Namdev Talluru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Sukhdevsinh Parmar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Peiro Hamid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Gonzalo Seminario Garcia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517</Words>
  <Application>Microsoft Office PowerPoint</Application>
  <PresentationFormat>On-screen Show (16:9)</PresentationFormat>
  <Paragraphs>104</Paragraphs>
  <Slides>30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Noto Sans Symbols</vt:lpstr>
      <vt:lpstr>Arial</vt:lpstr>
      <vt:lpstr>Helvetica Neue</vt:lpstr>
      <vt:lpstr>Office Theme</vt:lpstr>
      <vt:lpstr>PowerPoint Presentation</vt:lpstr>
      <vt:lpstr>MAS Digital Fabrication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Francisco Tomaz  Joana</cp:lastModifiedBy>
  <cp:revision>2</cp:revision>
  <dcterms:modified xsi:type="dcterms:W3CDTF">2025-08-11T12:21:25Z</dcterms:modified>
</cp:coreProperties>
</file>